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9" r:id="rId4"/>
    <p:sldId id="261" r:id="rId5"/>
    <p:sldId id="262" r:id="rId6"/>
    <p:sldId id="263" r:id="rId7"/>
    <p:sldId id="264" r:id="rId8"/>
    <p:sldId id="265" r:id="rId9"/>
    <p:sldId id="266" r:id="rId10"/>
    <p:sldId id="268" r:id="rId11"/>
    <p:sldId id="269" r:id="rId12"/>
    <p:sldId id="270" r:id="rId13"/>
    <p:sldId id="271" r:id="rId14"/>
    <p:sldId id="272" r:id="rId15"/>
    <p:sldId id="273" r:id="rId16"/>
    <p:sldId id="275" r:id="rId17"/>
    <p:sldId id="276"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3" d="100"/>
          <a:sy n="63" d="100"/>
        </p:scale>
        <p:origin x="-264" y="12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8238B4A3-538A-43D6-977B-524A7A007A66}" type="datetimeFigureOut">
              <a:rPr lang="en-US" smtClean="0"/>
              <a:t>4/28/2025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B3DD28E1-0D15-4442-B724-570AFF0C699D}" type="slidenum">
              <a:rPr lang="en-US" smtClean="0"/>
              <a:t>‹#›</a:t>
            </a:fld>
            <a:endParaRPr lang="en-US"/>
          </a:p>
        </p:txBody>
      </p:sp>
    </p:spTree>
    <p:extLst>
      <p:ext uri="{BB962C8B-B14F-4D97-AF65-F5344CB8AC3E}">
        <p14:creationId xmlns:p14="http://schemas.microsoft.com/office/powerpoint/2010/main" val="3100349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10277755" y="6080157"/>
            <a:ext cx="3858768" cy="612648"/>
          </a:xfrm>
          <a:prstGeom prst="rect">
            <a:avLst/>
          </a:prstGeom>
        </p:spPr>
      </p:pic>
      <p:sp>
        <p:nvSpPr>
          <p:cNvPr id="6" name="Text 0"/>
          <p:cNvSpPr/>
          <p:nvPr/>
        </p:nvSpPr>
        <p:spPr>
          <a:xfrm>
            <a:off x="6053328" y="5596128"/>
            <a:ext cx="3383280" cy="374904"/>
          </a:xfrm>
          <a:prstGeom prst="rect">
            <a:avLst/>
          </a:prstGeom>
          <a:noFill/>
          <a:ln/>
        </p:spPr>
        <p:txBody>
          <a:bodyPr wrap="none" lIns="0" tIns="0" rIns="0" bIns="0" rtlCol="0" anchor="t"/>
          <a:lstStyle/>
          <a:p>
            <a:pPr marL="0" indent="0" algn="ctr">
              <a:lnSpc>
                <a:spcPts val="2900"/>
              </a:lnSpc>
              <a:buNone/>
            </a:pPr>
            <a:endParaRPr lang="en-US" sz="2320" dirty="0"/>
          </a:p>
        </p:txBody>
      </p:sp>
      <p:sp>
        <p:nvSpPr>
          <p:cNvPr id="7" name="Text 1"/>
          <p:cNvSpPr/>
          <p:nvPr/>
        </p:nvSpPr>
        <p:spPr>
          <a:xfrm>
            <a:off x="10277755" y="6199029"/>
            <a:ext cx="3383280" cy="374904"/>
          </a:xfrm>
          <a:prstGeom prst="rect">
            <a:avLst/>
          </a:prstGeom>
          <a:noFill/>
          <a:ln/>
        </p:spPr>
        <p:txBody>
          <a:bodyPr wrap="none" lIns="0" tIns="0" rIns="0" bIns="0" rtlCol="0" anchor="t"/>
          <a:lstStyle/>
          <a:p>
            <a:pPr marL="0" indent="0" algn="ctr">
              <a:lnSpc>
                <a:spcPts val="2900"/>
              </a:lnSpc>
              <a:buNone/>
            </a:pPr>
            <a:r>
              <a:rPr lang="en-US" sz="2320" dirty="0">
                <a:solidFill>
                  <a:srgbClr val="FFFFFF"/>
                </a:solidFill>
                <a:latin typeface="思源黑体-思源黑体-Regular" pitchFamily="34" charset="0"/>
                <a:ea typeface="思源黑体-思源黑体-Regular" pitchFamily="34" charset="-122"/>
              </a:rPr>
              <a:t>	</a:t>
            </a:r>
            <a:r>
              <a:rPr lang="en-US" sz="2320" dirty="0" err="1" smtClean="0">
                <a:solidFill>
                  <a:srgbClr val="FFFFFF"/>
                </a:solidFill>
                <a:latin typeface="思源黑体-思源黑体-Regular" pitchFamily="34" charset="0"/>
                <a:ea typeface="思源黑体-思源黑体-Regular" pitchFamily="34" charset="-122"/>
              </a:rPr>
              <a:t>Sewmehon</a:t>
            </a:r>
            <a:r>
              <a:rPr lang="en-US" sz="2320" dirty="0" smtClean="0">
                <a:solidFill>
                  <a:srgbClr val="FFFFFF"/>
                </a:solidFill>
                <a:latin typeface="思源黑体-思源黑体-Regular" pitchFamily="34" charset="0"/>
                <a:ea typeface="思源黑体-思源黑体-Regular" pitchFamily="34" charset="-122"/>
              </a:rPr>
              <a:t> E.</a:t>
            </a:r>
            <a:endParaRPr lang="en-US" sz="2320" dirty="0"/>
          </a:p>
        </p:txBody>
      </p:sp>
      <p:sp>
        <p:nvSpPr>
          <p:cNvPr id="8" name="Text 2"/>
          <p:cNvSpPr/>
          <p:nvPr/>
        </p:nvSpPr>
        <p:spPr>
          <a:xfrm>
            <a:off x="5806440" y="2148840"/>
            <a:ext cx="8010144" cy="3054096"/>
          </a:xfrm>
          <a:prstGeom prst="rect">
            <a:avLst/>
          </a:prstGeom>
          <a:noFill/>
          <a:ln/>
        </p:spPr>
        <p:txBody>
          <a:bodyPr wrap="square" lIns="0" tIns="0" rIns="0" bIns="0" rtlCol="0" anchor="t"/>
          <a:lstStyle/>
          <a:p>
            <a:pPr marL="0" indent="0" algn="l">
              <a:lnSpc>
                <a:spcPts val="8010"/>
              </a:lnSpc>
              <a:buNone/>
            </a:pPr>
            <a:r>
              <a:rPr lang="en-US" sz="6410" dirty="0">
                <a:solidFill>
                  <a:srgbClr val="FFFFFF"/>
                </a:solidFill>
                <a:latin typeface="思源黑体-思源黑体-Regular" pitchFamily="34" charset="0"/>
                <a:ea typeface="思源黑体-思源黑体-Regular" pitchFamily="34" charset="-122"/>
                <a:cs typeface="思源黑体-思源黑体-Regular" pitchFamily="34" charset="-120"/>
              </a:rPr>
              <a:t>ARM Microprocessor - Interrupts and Timers</a:t>
            </a:r>
            <a:endParaRPr lang="en-US" sz="64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1078992" y="4087368"/>
            <a:ext cx="7507224" cy="1069848"/>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A timer is a hardware peripheral used to measure time and generate precise delays. ARM-based microcontrollers, such as MSP432, feature Timer32, a 32-bit timer.</a:t>
            </a:r>
            <a:endParaRPr lang="en-US" sz="1850" dirty="0"/>
          </a:p>
        </p:txBody>
      </p:sp>
      <p:sp>
        <p:nvSpPr>
          <p:cNvPr id="5" name="Text 1"/>
          <p:cNvSpPr/>
          <p:nvPr/>
        </p:nvSpPr>
        <p:spPr>
          <a:xfrm>
            <a:off x="832104" y="2953512"/>
            <a:ext cx="8010144"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Timers</a:t>
            </a:r>
            <a:endParaRPr lang="en-US" sz="46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8174736"/>
          </a:xfrm>
          <a:prstGeom prst="rect">
            <a:avLst/>
          </a:prstGeom>
        </p:spPr>
      </p:pic>
      <p:pic>
        <p:nvPicPr>
          <p:cNvPr id="4" name="Image 2" descr="preencoded.png"/>
          <p:cNvPicPr>
            <a:picLocks noChangeAspect="1"/>
          </p:cNvPicPr>
          <p:nvPr/>
        </p:nvPicPr>
        <p:blipFill>
          <a:blip r:embed="rId5"/>
          <a:stretch>
            <a:fillRect/>
          </a:stretch>
        </p:blipFill>
        <p:spPr>
          <a:xfrm>
            <a:off x="7333488" y="4398264"/>
            <a:ext cx="539496" cy="539496"/>
          </a:xfrm>
          <a:prstGeom prst="rect">
            <a:avLst/>
          </a:prstGeom>
        </p:spPr>
      </p:pic>
      <p:pic>
        <p:nvPicPr>
          <p:cNvPr id="5" name="Image 3" descr="preencoded.png"/>
          <p:cNvPicPr>
            <a:picLocks noChangeAspect="1"/>
          </p:cNvPicPr>
          <p:nvPr/>
        </p:nvPicPr>
        <p:blipFill>
          <a:blip r:embed="rId5"/>
          <a:stretch>
            <a:fillRect/>
          </a:stretch>
        </p:blipFill>
        <p:spPr>
          <a:xfrm>
            <a:off x="7333488" y="3575304"/>
            <a:ext cx="539496" cy="539496"/>
          </a:xfrm>
          <a:prstGeom prst="rect">
            <a:avLst/>
          </a:prstGeom>
        </p:spPr>
      </p:pic>
      <p:pic>
        <p:nvPicPr>
          <p:cNvPr id="6" name="Image 4" descr="preencoded.png"/>
          <p:cNvPicPr>
            <a:picLocks noChangeAspect="1"/>
          </p:cNvPicPr>
          <p:nvPr/>
        </p:nvPicPr>
        <p:blipFill>
          <a:blip r:embed="rId5"/>
          <a:stretch>
            <a:fillRect/>
          </a:stretch>
        </p:blipFill>
        <p:spPr>
          <a:xfrm>
            <a:off x="841248" y="3575304"/>
            <a:ext cx="539496" cy="539496"/>
          </a:xfrm>
          <a:prstGeom prst="rect">
            <a:avLst/>
          </a:prstGeom>
        </p:spPr>
      </p:pic>
      <p:pic>
        <p:nvPicPr>
          <p:cNvPr id="7" name="Image 5" descr="preencoded.png"/>
          <p:cNvPicPr>
            <a:picLocks noChangeAspect="1"/>
          </p:cNvPicPr>
          <p:nvPr/>
        </p:nvPicPr>
        <p:blipFill>
          <a:blip r:embed="rId5"/>
          <a:stretch>
            <a:fillRect/>
          </a:stretch>
        </p:blipFill>
        <p:spPr>
          <a:xfrm>
            <a:off x="841248" y="5230368"/>
            <a:ext cx="539496" cy="539496"/>
          </a:xfrm>
          <a:prstGeom prst="rect">
            <a:avLst/>
          </a:prstGeom>
        </p:spPr>
      </p:pic>
      <p:pic>
        <p:nvPicPr>
          <p:cNvPr id="8" name="Image 6" descr="preencoded.png"/>
          <p:cNvPicPr>
            <a:picLocks noChangeAspect="1"/>
          </p:cNvPicPr>
          <p:nvPr/>
        </p:nvPicPr>
        <p:blipFill>
          <a:blip r:embed="rId5"/>
          <a:stretch>
            <a:fillRect/>
          </a:stretch>
        </p:blipFill>
        <p:spPr>
          <a:xfrm>
            <a:off x="841248" y="4398264"/>
            <a:ext cx="539496" cy="539496"/>
          </a:xfrm>
          <a:prstGeom prst="rect">
            <a:avLst/>
          </a:prstGeom>
        </p:spPr>
      </p:pic>
      <p:sp>
        <p:nvSpPr>
          <p:cNvPr id="9" name="Text 0"/>
          <p:cNvSpPr/>
          <p:nvPr/>
        </p:nvSpPr>
        <p:spPr>
          <a:xfrm>
            <a:off x="7516368" y="4517136"/>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4</a:t>
            </a:r>
            <a:endParaRPr lang="en-US" sz="2320" dirty="0"/>
          </a:p>
        </p:txBody>
      </p:sp>
      <p:sp>
        <p:nvSpPr>
          <p:cNvPr id="10" name="Text 1"/>
          <p:cNvSpPr/>
          <p:nvPr/>
        </p:nvSpPr>
        <p:spPr>
          <a:xfrm>
            <a:off x="7516368" y="3694176"/>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11" name="Text 2"/>
          <p:cNvSpPr/>
          <p:nvPr/>
        </p:nvSpPr>
        <p:spPr>
          <a:xfrm>
            <a:off x="1024128" y="3694176"/>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12" name="Text 3"/>
          <p:cNvSpPr/>
          <p:nvPr/>
        </p:nvSpPr>
        <p:spPr>
          <a:xfrm>
            <a:off x="1024128" y="5349240"/>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5</a:t>
            </a:r>
            <a:endParaRPr lang="en-US" sz="2320" dirty="0"/>
          </a:p>
        </p:txBody>
      </p:sp>
      <p:sp>
        <p:nvSpPr>
          <p:cNvPr id="13" name="Text 4"/>
          <p:cNvSpPr/>
          <p:nvPr/>
        </p:nvSpPr>
        <p:spPr>
          <a:xfrm>
            <a:off x="1024128" y="4517136"/>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3</a:t>
            </a:r>
            <a:endParaRPr lang="en-US" sz="2320" dirty="0"/>
          </a:p>
        </p:txBody>
      </p:sp>
      <p:sp>
        <p:nvSpPr>
          <p:cNvPr id="14" name="Text 5"/>
          <p:cNvSpPr/>
          <p:nvPr/>
        </p:nvSpPr>
        <p:spPr>
          <a:xfrm>
            <a:off x="1673352" y="4398264"/>
            <a:ext cx="5641848" cy="356616"/>
          </a:xfrm>
          <a:prstGeom prst="rect">
            <a:avLst/>
          </a:prstGeom>
          <a:noFill/>
          <a:ln/>
        </p:spPr>
        <p:txBody>
          <a:bodyPr wrap="non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Counting external events.</a:t>
            </a:r>
            <a:endParaRPr lang="en-US" sz="1850" dirty="0"/>
          </a:p>
        </p:txBody>
      </p:sp>
      <p:sp>
        <p:nvSpPr>
          <p:cNvPr id="15" name="Text 6"/>
          <p:cNvSpPr/>
          <p:nvPr/>
        </p:nvSpPr>
        <p:spPr>
          <a:xfrm>
            <a:off x="1673352" y="3575304"/>
            <a:ext cx="5641848" cy="356616"/>
          </a:xfrm>
          <a:prstGeom prst="rect">
            <a:avLst/>
          </a:prstGeom>
          <a:noFill/>
          <a:ln/>
        </p:spPr>
        <p:txBody>
          <a:bodyPr wrap="non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Timers perform the following key functions:</a:t>
            </a:r>
            <a:endParaRPr lang="en-US" sz="1850" dirty="0"/>
          </a:p>
        </p:txBody>
      </p:sp>
      <p:sp>
        <p:nvSpPr>
          <p:cNvPr id="16" name="Text 7"/>
          <p:cNvSpPr/>
          <p:nvPr/>
        </p:nvSpPr>
        <p:spPr>
          <a:xfrm>
            <a:off x="832104" y="2295144"/>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Timer Functions</a:t>
            </a:r>
            <a:endParaRPr lang="en-US" sz="4640" dirty="0"/>
          </a:p>
        </p:txBody>
      </p:sp>
      <p:sp>
        <p:nvSpPr>
          <p:cNvPr id="17" name="Text 8"/>
          <p:cNvSpPr/>
          <p:nvPr/>
        </p:nvSpPr>
        <p:spPr>
          <a:xfrm>
            <a:off x="8156448" y="3575304"/>
            <a:ext cx="5641848" cy="356616"/>
          </a:xfrm>
          <a:prstGeom prst="rect">
            <a:avLst/>
          </a:prstGeom>
          <a:noFill/>
          <a:ln/>
        </p:spPr>
        <p:txBody>
          <a:bodyPr wrap="non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Generating time delays.</a:t>
            </a:r>
            <a:endParaRPr lang="en-US" sz="1850" dirty="0"/>
          </a:p>
        </p:txBody>
      </p:sp>
      <p:sp>
        <p:nvSpPr>
          <p:cNvPr id="18" name="Text 9"/>
          <p:cNvSpPr/>
          <p:nvPr/>
        </p:nvSpPr>
        <p:spPr>
          <a:xfrm>
            <a:off x="8156448" y="4398264"/>
            <a:ext cx="5641848" cy="356616"/>
          </a:xfrm>
          <a:prstGeom prst="rect">
            <a:avLst/>
          </a:prstGeom>
          <a:noFill/>
          <a:ln/>
        </p:spPr>
        <p:txBody>
          <a:bodyPr wrap="non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Operating independently of the CPU.</a:t>
            </a:r>
            <a:endParaRPr lang="en-US" sz="1850" dirty="0"/>
          </a:p>
        </p:txBody>
      </p:sp>
      <p:sp>
        <p:nvSpPr>
          <p:cNvPr id="19" name="Text 10"/>
          <p:cNvSpPr/>
          <p:nvPr/>
        </p:nvSpPr>
        <p:spPr>
          <a:xfrm>
            <a:off x="1673352" y="5230368"/>
            <a:ext cx="5641848"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Scheduling periodic tasks in real-time operating systems (RTOS).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8174736"/>
          </a:xfrm>
          <a:prstGeom prst="rect">
            <a:avLst/>
          </a:prstGeom>
        </p:spPr>
      </p:pic>
      <p:pic>
        <p:nvPicPr>
          <p:cNvPr id="4" name="Image 2" descr="preencoded.png"/>
          <p:cNvPicPr>
            <a:picLocks noChangeAspect="1"/>
          </p:cNvPicPr>
          <p:nvPr/>
        </p:nvPicPr>
        <p:blipFill>
          <a:blip r:embed="rId5"/>
          <a:stretch>
            <a:fillRect/>
          </a:stretch>
        </p:blipFill>
        <p:spPr>
          <a:xfrm>
            <a:off x="1527048" y="2633472"/>
            <a:ext cx="914400" cy="914400"/>
          </a:xfrm>
          <a:prstGeom prst="rect">
            <a:avLst/>
          </a:prstGeom>
        </p:spPr>
      </p:pic>
      <p:pic>
        <p:nvPicPr>
          <p:cNvPr id="5" name="Image 3" descr="preencoded.png"/>
          <p:cNvPicPr>
            <a:picLocks noChangeAspect="1"/>
          </p:cNvPicPr>
          <p:nvPr/>
        </p:nvPicPr>
        <p:blipFill>
          <a:blip r:embed="rId6"/>
          <a:stretch>
            <a:fillRect/>
          </a:stretch>
        </p:blipFill>
        <p:spPr>
          <a:xfrm>
            <a:off x="4251960" y="2633472"/>
            <a:ext cx="804672" cy="914400"/>
          </a:xfrm>
          <a:prstGeom prst="rect">
            <a:avLst/>
          </a:prstGeom>
        </p:spPr>
      </p:pic>
      <p:pic>
        <p:nvPicPr>
          <p:cNvPr id="6" name="Image 4" descr="preencoded.png"/>
          <p:cNvPicPr>
            <a:picLocks noChangeAspect="1"/>
          </p:cNvPicPr>
          <p:nvPr/>
        </p:nvPicPr>
        <p:blipFill>
          <a:blip r:embed="rId7"/>
          <a:stretch>
            <a:fillRect/>
          </a:stretch>
        </p:blipFill>
        <p:spPr>
          <a:xfrm>
            <a:off x="9418320" y="2633472"/>
            <a:ext cx="1143000" cy="914400"/>
          </a:xfrm>
          <a:prstGeom prst="rect">
            <a:avLst/>
          </a:prstGeom>
        </p:spPr>
      </p:pic>
      <p:pic>
        <p:nvPicPr>
          <p:cNvPr id="7" name="Image 5" descr="preencoded.png"/>
          <p:cNvPicPr>
            <a:picLocks noChangeAspect="1"/>
          </p:cNvPicPr>
          <p:nvPr/>
        </p:nvPicPr>
        <p:blipFill>
          <a:blip r:embed="rId8"/>
          <a:stretch>
            <a:fillRect/>
          </a:stretch>
        </p:blipFill>
        <p:spPr>
          <a:xfrm>
            <a:off x="12198096" y="2633472"/>
            <a:ext cx="914400" cy="914400"/>
          </a:xfrm>
          <a:prstGeom prst="rect">
            <a:avLst/>
          </a:prstGeom>
        </p:spPr>
      </p:pic>
      <p:pic>
        <p:nvPicPr>
          <p:cNvPr id="8" name="Image 6" descr="preencoded.png"/>
          <p:cNvPicPr>
            <a:picLocks noChangeAspect="1"/>
          </p:cNvPicPr>
          <p:nvPr/>
        </p:nvPicPr>
        <p:blipFill>
          <a:blip r:embed="rId9"/>
          <a:stretch>
            <a:fillRect/>
          </a:stretch>
        </p:blipFill>
        <p:spPr>
          <a:xfrm>
            <a:off x="6922008" y="2633472"/>
            <a:ext cx="804672" cy="914400"/>
          </a:xfrm>
          <a:prstGeom prst="rect">
            <a:avLst/>
          </a:prstGeom>
        </p:spPr>
      </p:pic>
      <p:sp>
        <p:nvSpPr>
          <p:cNvPr id="9" name="Text 0"/>
          <p:cNvSpPr/>
          <p:nvPr/>
        </p:nvSpPr>
        <p:spPr>
          <a:xfrm>
            <a:off x="3749040" y="3666744"/>
            <a:ext cx="1819656" cy="1417320"/>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One-Shot Mode: The timer counts down once and stops.</a:t>
            </a:r>
            <a:endParaRPr lang="en-US" sz="1850" dirty="0"/>
          </a:p>
        </p:txBody>
      </p:sp>
      <p:sp>
        <p:nvSpPr>
          <p:cNvPr id="10" name="Text 1"/>
          <p:cNvSpPr/>
          <p:nvPr/>
        </p:nvSpPr>
        <p:spPr>
          <a:xfrm>
            <a:off x="9079992" y="3666744"/>
            <a:ext cx="1819656" cy="2478024"/>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PWM (Pulse Width Modulation) Mode: Used for controlling motors and LED brightness.</a:t>
            </a:r>
            <a:endParaRPr lang="en-US" sz="1850" dirty="0"/>
          </a:p>
        </p:txBody>
      </p:sp>
      <p:sp>
        <p:nvSpPr>
          <p:cNvPr id="11" name="Text 2"/>
          <p:cNvSpPr/>
          <p:nvPr/>
        </p:nvSpPr>
        <p:spPr>
          <a:xfrm>
            <a:off x="1078992" y="3666744"/>
            <a:ext cx="1819656" cy="1069848"/>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Timers operate in two main modes:</a:t>
            </a:r>
            <a:endParaRPr lang="en-US" sz="1850" dirty="0"/>
          </a:p>
        </p:txBody>
      </p:sp>
      <p:sp>
        <p:nvSpPr>
          <p:cNvPr id="12" name="Text 3"/>
          <p:cNvSpPr/>
          <p:nvPr/>
        </p:nvSpPr>
        <p:spPr>
          <a:xfrm>
            <a:off x="11750040" y="3666744"/>
            <a:ext cx="1819656" cy="1773936"/>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Capture Mode: Captures external events such as button presses.</a:t>
            </a:r>
            <a:endParaRPr lang="en-US" sz="1850" dirty="0"/>
          </a:p>
        </p:txBody>
      </p:sp>
      <p:sp>
        <p:nvSpPr>
          <p:cNvPr id="13" name="Text 4"/>
          <p:cNvSpPr/>
          <p:nvPr/>
        </p:nvSpPr>
        <p:spPr>
          <a:xfrm>
            <a:off x="832104" y="1618488"/>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Timer Operation Modes</a:t>
            </a:r>
            <a:endParaRPr lang="en-US" sz="4640" dirty="0"/>
          </a:p>
        </p:txBody>
      </p:sp>
      <p:sp>
        <p:nvSpPr>
          <p:cNvPr id="14" name="Text 5"/>
          <p:cNvSpPr/>
          <p:nvPr/>
        </p:nvSpPr>
        <p:spPr>
          <a:xfrm>
            <a:off x="6409944" y="3666744"/>
            <a:ext cx="1819656" cy="2834640"/>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Periodic Mode: The timer reloads its count value after reaching zero and continues running.</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8174736"/>
          </a:xfrm>
          <a:prstGeom prst="rect">
            <a:avLst/>
          </a:prstGeom>
        </p:spPr>
      </p:pic>
      <p:sp>
        <p:nvSpPr>
          <p:cNvPr id="4" name="Text 0"/>
          <p:cNvSpPr/>
          <p:nvPr/>
        </p:nvSpPr>
        <p:spPr>
          <a:xfrm>
            <a:off x="7571232" y="5065776"/>
            <a:ext cx="5989320"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Prescaler: Divides the input clock frequency to achieve longer delays.</a:t>
            </a:r>
            <a:endParaRPr lang="en-US" sz="1850" dirty="0"/>
          </a:p>
        </p:txBody>
      </p:sp>
      <p:sp>
        <p:nvSpPr>
          <p:cNvPr id="5" name="Text 1"/>
          <p:cNvSpPr/>
          <p:nvPr/>
        </p:nvSpPr>
        <p:spPr>
          <a:xfrm>
            <a:off x="1078992" y="4087368"/>
            <a:ext cx="5989320" cy="356616"/>
          </a:xfrm>
          <a:prstGeom prst="rect">
            <a:avLst/>
          </a:prstGeom>
          <a:noFill/>
          <a:ln/>
        </p:spPr>
        <p:txBody>
          <a:bodyPr wrap="non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Clock Source: Provides the timing reference.</a:t>
            </a:r>
            <a:endParaRPr lang="en-US" sz="1850" dirty="0"/>
          </a:p>
        </p:txBody>
      </p:sp>
      <p:sp>
        <p:nvSpPr>
          <p:cNvPr id="6" name="Text 2"/>
          <p:cNvSpPr/>
          <p:nvPr/>
        </p:nvSpPr>
        <p:spPr>
          <a:xfrm>
            <a:off x="832104" y="2331720"/>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Timer Components</a:t>
            </a:r>
            <a:endParaRPr lang="en-US" sz="4640" dirty="0"/>
          </a:p>
        </p:txBody>
      </p:sp>
      <p:sp>
        <p:nvSpPr>
          <p:cNvPr id="7" name="Text 3"/>
          <p:cNvSpPr/>
          <p:nvPr/>
        </p:nvSpPr>
        <p:spPr>
          <a:xfrm>
            <a:off x="1078992" y="3474720"/>
            <a:ext cx="5989320" cy="356616"/>
          </a:xfrm>
          <a:prstGeom prst="rect">
            <a:avLst/>
          </a:prstGeom>
          <a:noFill/>
          <a:ln/>
        </p:spPr>
        <p:txBody>
          <a:bodyPr wrap="non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Timers consist of:</a:t>
            </a:r>
            <a:endParaRPr lang="en-US" sz="1850" dirty="0"/>
          </a:p>
        </p:txBody>
      </p:sp>
      <p:sp>
        <p:nvSpPr>
          <p:cNvPr id="8" name="Text 4"/>
          <p:cNvSpPr/>
          <p:nvPr/>
        </p:nvSpPr>
        <p:spPr>
          <a:xfrm>
            <a:off x="7571232" y="4087368"/>
            <a:ext cx="5989320"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Compare Register: Holds the predefined value to trigger an event.</a:t>
            </a:r>
            <a:endParaRPr lang="en-US" sz="1850" dirty="0"/>
          </a:p>
        </p:txBody>
      </p:sp>
      <p:sp>
        <p:nvSpPr>
          <p:cNvPr id="9" name="Text 5"/>
          <p:cNvSpPr/>
          <p:nvPr/>
        </p:nvSpPr>
        <p:spPr>
          <a:xfrm>
            <a:off x="1078992" y="5065776"/>
            <a:ext cx="5989320"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Flag Register: Signals when the timer reaches the predefined value.</a:t>
            </a:r>
            <a:endParaRPr lang="en-US" sz="1850" dirty="0"/>
          </a:p>
        </p:txBody>
      </p:sp>
      <p:sp>
        <p:nvSpPr>
          <p:cNvPr id="10" name="Text 6"/>
          <p:cNvSpPr/>
          <p:nvPr/>
        </p:nvSpPr>
        <p:spPr>
          <a:xfrm>
            <a:off x="7571232" y="3474720"/>
            <a:ext cx="5989320" cy="356616"/>
          </a:xfrm>
          <a:prstGeom prst="rect">
            <a:avLst/>
          </a:prstGeom>
          <a:noFill/>
          <a:ln/>
        </p:spPr>
        <p:txBody>
          <a:bodyPr wrap="non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Counter Register: Stores the countdown value.</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8174736"/>
          </a:xfrm>
          <a:prstGeom prst="rect">
            <a:avLst/>
          </a:prstGeom>
        </p:spPr>
      </p:pic>
      <p:pic>
        <p:nvPicPr>
          <p:cNvPr id="4" name="Image 2" descr="preencoded.png"/>
          <p:cNvPicPr>
            <a:picLocks noChangeAspect="1"/>
          </p:cNvPicPr>
          <p:nvPr/>
        </p:nvPicPr>
        <p:blipFill>
          <a:blip r:embed="rId5"/>
          <a:stretch>
            <a:fillRect/>
          </a:stretch>
        </p:blipFill>
        <p:spPr>
          <a:xfrm>
            <a:off x="7333488" y="3044952"/>
            <a:ext cx="539496" cy="539496"/>
          </a:xfrm>
          <a:prstGeom prst="rect">
            <a:avLst/>
          </a:prstGeom>
        </p:spPr>
      </p:pic>
      <p:pic>
        <p:nvPicPr>
          <p:cNvPr id="5" name="Image 3" descr="preencoded.png"/>
          <p:cNvPicPr>
            <a:picLocks noChangeAspect="1"/>
          </p:cNvPicPr>
          <p:nvPr/>
        </p:nvPicPr>
        <p:blipFill>
          <a:blip r:embed="rId5"/>
          <a:stretch>
            <a:fillRect/>
          </a:stretch>
        </p:blipFill>
        <p:spPr>
          <a:xfrm>
            <a:off x="841248" y="4398264"/>
            <a:ext cx="539496" cy="539496"/>
          </a:xfrm>
          <a:prstGeom prst="rect">
            <a:avLst/>
          </a:prstGeom>
        </p:spPr>
      </p:pic>
      <p:pic>
        <p:nvPicPr>
          <p:cNvPr id="6" name="Image 4" descr="preencoded.png"/>
          <p:cNvPicPr>
            <a:picLocks noChangeAspect="1"/>
          </p:cNvPicPr>
          <p:nvPr/>
        </p:nvPicPr>
        <p:blipFill>
          <a:blip r:embed="rId5"/>
          <a:stretch>
            <a:fillRect/>
          </a:stretch>
        </p:blipFill>
        <p:spPr>
          <a:xfrm>
            <a:off x="7333488" y="5760720"/>
            <a:ext cx="539496" cy="539496"/>
          </a:xfrm>
          <a:prstGeom prst="rect">
            <a:avLst/>
          </a:prstGeom>
        </p:spPr>
      </p:pic>
      <p:pic>
        <p:nvPicPr>
          <p:cNvPr id="7" name="Image 5" descr="preencoded.png"/>
          <p:cNvPicPr>
            <a:picLocks noChangeAspect="1"/>
          </p:cNvPicPr>
          <p:nvPr/>
        </p:nvPicPr>
        <p:blipFill>
          <a:blip r:embed="rId5"/>
          <a:stretch>
            <a:fillRect/>
          </a:stretch>
        </p:blipFill>
        <p:spPr>
          <a:xfrm>
            <a:off x="841248" y="3044952"/>
            <a:ext cx="539496" cy="539496"/>
          </a:xfrm>
          <a:prstGeom prst="rect">
            <a:avLst/>
          </a:prstGeom>
        </p:spPr>
      </p:pic>
      <p:pic>
        <p:nvPicPr>
          <p:cNvPr id="8" name="Image 6" descr="preencoded.png"/>
          <p:cNvPicPr>
            <a:picLocks noChangeAspect="1"/>
          </p:cNvPicPr>
          <p:nvPr/>
        </p:nvPicPr>
        <p:blipFill>
          <a:blip r:embed="rId5"/>
          <a:stretch>
            <a:fillRect/>
          </a:stretch>
        </p:blipFill>
        <p:spPr>
          <a:xfrm>
            <a:off x="7333488" y="4398264"/>
            <a:ext cx="539496" cy="539496"/>
          </a:xfrm>
          <a:prstGeom prst="rect">
            <a:avLst/>
          </a:prstGeom>
        </p:spPr>
      </p:pic>
      <p:pic>
        <p:nvPicPr>
          <p:cNvPr id="9" name="Image 7" descr="preencoded.png"/>
          <p:cNvPicPr>
            <a:picLocks noChangeAspect="1"/>
          </p:cNvPicPr>
          <p:nvPr/>
        </p:nvPicPr>
        <p:blipFill>
          <a:blip r:embed="rId5"/>
          <a:stretch>
            <a:fillRect/>
          </a:stretch>
        </p:blipFill>
        <p:spPr>
          <a:xfrm>
            <a:off x="841248" y="5760720"/>
            <a:ext cx="539496" cy="539496"/>
          </a:xfrm>
          <a:prstGeom prst="rect">
            <a:avLst/>
          </a:prstGeom>
        </p:spPr>
      </p:pic>
      <p:sp>
        <p:nvSpPr>
          <p:cNvPr id="10" name="Text 0"/>
          <p:cNvSpPr/>
          <p:nvPr/>
        </p:nvSpPr>
        <p:spPr>
          <a:xfrm>
            <a:off x="7516368" y="3163824"/>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11" name="Text 1"/>
          <p:cNvSpPr/>
          <p:nvPr/>
        </p:nvSpPr>
        <p:spPr>
          <a:xfrm>
            <a:off x="1024128" y="4517136"/>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3</a:t>
            </a:r>
            <a:endParaRPr lang="en-US" sz="2320" dirty="0"/>
          </a:p>
        </p:txBody>
      </p:sp>
      <p:sp>
        <p:nvSpPr>
          <p:cNvPr id="12" name="Text 2"/>
          <p:cNvSpPr/>
          <p:nvPr/>
        </p:nvSpPr>
        <p:spPr>
          <a:xfrm>
            <a:off x="7516368" y="5879592"/>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6</a:t>
            </a:r>
            <a:endParaRPr lang="en-US" sz="2320" dirty="0"/>
          </a:p>
        </p:txBody>
      </p:sp>
      <p:sp>
        <p:nvSpPr>
          <p:cNvPr id="13" name="Text 3"/>
          <p:cNvSpPr/>
          <p:nvPr/>
        </p:nvSpPr>
        <p:spPr>
          <a:xfrm>
            <a:off x="1024128" y="3163824"/>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14" name="Text 4"/>
          <p:cNvSpPr/>
          <p:nvPr/>
        </p:nvSpPr>
        <p:spPr>
          <a:xfrm>
            <a:off x="7516368" y="4517136"/>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4</a:t>
            </a:r>
            <a:endParaRPr lang="en-US" sz="2320" dirty="0"/>
          </a:p>
        </p:txBody>
      </p:sp>
      <p:sp>
        <p:nvSpPr>
          <p:cNvPr id="15" name="Text 5"/>
          <p:cNvSpPr/>
          <p:nvPr/>
        </p:nvSpPr>
        <p:spPr>
          <a:xfrm>
            <a:off x="1024128" y="5879592"/>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5</a:t>
            </a:r>
            <a:endParaRPr lang="en-US" sz="2320" dirty="0"/>
          </a:p>
        </p:txBody>
      </p:sp>
      <p:sp>
        <p:nvSpPr>
          <p:cNvPr id="16" name="Text 6"/>
          <p:cNvSpPr/>
          <p:nvPr/>
        </p:nvSpPr>
        <p:spPr>
          <a:xfrm>
            <a:off x="8156448" y="3044952"/>
            <a:ext cx="5641848" cy="356616"/>
          </a:xfrm>
          <a:prstGeom prst="rect">
            <a:avLst/>
          </a:prstGeom>
          <a:noFill/>
          <a:ln/>
        </p:spPr>
        <p:txBody>
          <a:bodyPr wrap="non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Delay Generation:</a:t>
            </a:r>
            <a:endParaRPr lang="en-US" sz="1850" dirty="0"/>
          </a:p>
        </p:txBody>
      </p:sp>
      <p:sp>
        <p:nvSpPr>
          <p:cNvPr id="17" name="Text 7"/>
          <p:cNvSpPr/>
          <p:nvPr/>
        </p:nvSpPr>
        <p:spPr>
          <a:xfrm>
            <a:off x="8156448" y="5760720"/>
            <a:ext cx="5641848"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Timers generate PWM signals to control motor speed or LED intensity.</a:t>
            </a:r>
            <a:endParaRPr lang="en-US" sz="1850" dirty="0"/>
          </a:p>
        </p:txBody>
      </p:sp>
      <p:sp>
        <p:nvSpPr>
          <p:cNvPr id="18" name="Text 8"/>
          <p:cNvSpPr/>
          <p:nvPr/>
        </p:nvSpPr>
        <p:spPr>
          <a:xfrm>
            <a:off x="832104" y="1764792"/>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Timer Example Applications(1)</a:t>
            </a:r>
            <a:endParaRPr lang="en-US" sz="4640" dirty="0"/>
          </a:p>
        </p:txBody>
      </p:sp>
      <p:sp>
        <p:nvSpPr>
          <p:cNvPr id="19" name="Text 9"/>
          <p:cNvSpPr/>
          <p:nvPr/>
        </p:nvSpPr>
        <p:spPr>
          <a:xfrm>
            <a:off x="1673352" y="3044952"/>
            <a:ext cx="5641848" cy="1069848"/>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Speed Calculation: An IR sensor connected to a vehicle's wheel generates pulses. A counter counts these pulses to measure speed.</a:t>
            </a:r>
            <a:endParaRPr lang="en-US" sz="1850" dirty="0"/>
          </a:p>
        </p:txBody>
      </p:sp>
      <p:sp>
        <p:nvSpPr>
          <p:cNvPr id="20" name="Text 10"/>
          <p:cNvSpPr/>
          <p:nvPr/>
        </p:nvSpPr>
        <p:spPr>
          <a:xfrm>
            <a:off x="1673352" y="5760720"/>
            <a:ext cx="5641848" cy="356616"/>
          </a:xfrm>
          <a:prstGeom prst="rect">
            <a:avLst/>
          </a:prstGeom>
          <a:noFill/>
          <a:ln/>
        </p:spPr>
        <p:txBody>
          <a:bodyPr wrap="non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PWM Signal Generation:</a:t>
            </a:r>
            <a:endParaRPr lang="en-US" sz="1850" dirty="0"/>
          </a:p>
        </p:txBody>
      </p:sp>
      <p:sp>
        <p:nvSpPr>
          <p:cNvPr id="21" name="Text 11"/>
          <p:cNvSpPr/>
          <p:nvPr/>
        </p:nvSpPr>
        <p:spPr>
          <a:xfrm>
            <a:off x="1673352" y="4398264"/>
            <a:ext cx="5641848" cy="1069848"/>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Given an 8-bit timer with a frequency of 40Hz, a required delay of 100ms can be achieved by setting the compare register to 4.</a:t>
            </a:r>
            <a:endParaRPr lang="en-US" sz="1850" dirty="0"/>
          </a:p>
        </p:txBody>
      </p:sp>
      <p:sp>
        <p:nvSpPr>
          <p:cNvPr id="22" name="Text 12"/>
          <p:cNvSpPr/>
          <p:nvPr/>
        </p:nvSpPr>
        <p:spPr>
          <a:xfrm>
            <a:off x="8156448" y="4398264"/>
            <a:ext cx="5641848"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Since 1 pulse = 25ms, when the counter reaches 4, 100ms delay is achieved.</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41248" y="4087368"/>
            <a:ext cx="539496" cy="539496"/>
          </a:xfrm>
          <a:prstGeom prst="rect">
            <a:avLst/>
          </a:prstGeom>
        </p:spPr>
      </p:pic>
      <p:pic>
        <p:nvPicPr>
          <p:cNvPr id="5" name="Image 3" descr="preencoded.png"/>
          <p:cNvPicPr>
            <a:picLocks noChangeAspect="1"/>
          </p:cNvPicPr>
          <p:nvPr/>
        </p:nvPicPr>
        <p:blipFill>
          <a:blip r:embed="rId5"/>
          <a:stretch>
            <a:fillRect/>
          </a:stretch>
        </p:blipFill>
        <p:spPr>
          <a:xfrm>
            <a:off x="841248" y="5093208"/>
            <a:ext cx="539496" cy="539496"/>
          </a:xfrm>
          <a:prstGeom prst="rect">
            <a:avLst/>
          </a:prstGeom>
        </p:spPr>
      </p:pic>
      <p:sp>
        <p:nvSpPr>
          <p:cNvPr id="6" name="Text 0"/>
          <p:cNvSpPr/>
          <p:nvPr/>
        </p:nvSpPr>
        <p:spPr>
          <a:xfrm>
            <a:off x="1024128" y="4206240"/>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7" name="Text 1"/>
          <p:cNvSpPr/>
          <p:nvPr/>
        </p:nvSpPr>
        <p:spPr>
          <a:xfrm>
            <a:off x="1024128" y="5212080"/>
            <a:ext cx="173736" cy="301752"/>
          </a:xfrm>
          <a:prstGeom prst="rect">
            <a:avLst/>
          </a:prstGeom>
          <a:noFill/>
          <a:ln/>
        </p:spPr>
        <p:txBody>
          <a:bodyPr wrap="none" lIns="0" tIns="0" rIns="0" bIns="0" rtlCol="0" anchor="t"/>
          <a:lstStyle/>
          <a:p>
            <a:pPr marL="0" indent="0" algn="ctr">
              <a:lnSpc>
                <a:spcPts val="2320"/>
              </a:lnSpc>
              <a:buNone/>
            </a:pPr>
            <a:r>
              <a:rPr lang="en-US" sz="2320" dirty="0">
                <a:solidFill>
                  <a:srgbClr val="050505"/>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8" name="Text 2"/>
          <p:cNvSpPr/>
          <p:nvPr/>
        </p:nvSpPr>
        <p:spPr>
          <a:xfrm>
            <a:off x="1673352" y="5093208"/>
            <a:ext cx="7150608" cy="1069848"/>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Real-Time Clock (RTC) Implementation: Timers help in implementing an RTC by keeping track of seconds, minutes, and hours.</a:t>
            </a:r>
            <a:endParaRPr lang="en-US" sz="1850" dirty="0"/>
          </a:p>
        </p:txBody>
      </p:sp>
      <p:sp>
        <p:nvSpPr>
          <p:cNvPr id="9" name="Text 3"/>
          <p:cNvSpPr/>
          <p:nvPr/>
        </p:nvSpPr>
        <p:spPr>
          <a:xfrm>
            <a:off x="1673352" y="4087368"/>
            <a:ext cx="7150608"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Example: A 50% duty cycle PWM signal means the output is ON for half the period and OFF for the other half.</a:t>
            </a:r>
            <a:endParaRPr lang="en-US" sz="1850" dirty="0"/>
          </a:p>
        </p:txBody>
      </p:sp>
      <p:sp>
        <p:nvSpPr>
          <p:cNvPr id="10" name="Text 4"/>
          <p:cNvSpPr/>
          <p:nvPr/>
        </p:nvSpPr>
        <p:spPr>
          <a:xfrm>
            <a:off x="832104" y="2066544"/>
            <a:ext cx="8010144" cy="1481328"/>
          </a:xfrm>
          <a:prstGeom prst="rect">
            <a:avLst/>
          </a:prstGeom>
          <a:noFill/>
          <a:ln/>
        </p:spPr>
        <p:txBody>
          <a:bodyPr wrap="squar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Timer Example Applications(2)</a:t>
            </a:r>
            <a:endParaRPr lang="en-US" sz="464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806440" y="2249424"/>
            <a:ext cx="8010144"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Conclusion</a:t>
            </a:r>
            <a:endParaRPr lang="en-US" sz="4640" dirty="0"/>
          </a:p>
        </p:txBody>
      </p:sp>
      <p:sp>
        <p:nvSpPr>
          <p:cNvPr id="5" name="Text 1"/>
          <p:cNvSpPr/>
          <p:nvPr/>
        </p:nvSpPr>
        <p:spPr>
          <a:xfrm>
            <a:off x="6053328" y="3383280"/>
            <a:ext cx="7507224" cy="2478024"/>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Interrupts and timers are fundamental in embedded systems, enabling efficient handling of real-time events. Proper understanding of these components ensures optimized performance of microcontroller-based applications. The ARM microcontroller's NVIC system enhances interrupt handling, while timers provide critical functionality for event scheduling, delay generation, and signal processing.</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832104" y="3611880"/>
            <a:ext cx="12984480" cy="1024128"/>
          </a:xfrm>
          <a:prstGeom prst="rect">
            <a:avLst/>
          </a:prstGeom>
          <a:noFill/>
          <a:ln/>
        </p:spPr>
        <p:txBody>
          <a:bodyPr wrap="none" lIns="0" tIns="0" rIns="0" bIns="0" rtlCol="0" anchor="t"/>
          <a:lstStyle/>
          <a:p>
            <a:pPr marL="0" indent="0" algn="ctr">
              <a:lnSpc>
                <a:spcPts val="8010"/>
              </a:lnSpc>
              <a:buNone/>
            </a:pPr>
            <a:r>
              <a:rPr lang="en-US" sz="6410" dirty="0">
                <a:solidFill>
                  <a:srgbClr val="FFFFFF"/>
                </a:solidFill>
                <a:latin typeface="思源黑体-思源黑体-Regular" pitchFamily="34" charset="0"/>
                <a:ea typeface="思源黑体-思源黑体-Regular" pitchFamily="34" charset="-122"/>
                <a:cs typeface="思源黑体-思源黑体-Regular" pitchFamily="34" charset="-120"/>
              </a:rPr>
              <a:t>Thank You</a:t>
            </a:r>
            <a:endParaRPr lang="en-US" sz="64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7571232" y="4261104"/>
            <a:ext cx="5989320" cy="374904"/>
          </a:xfrm>
          <a:prstGeom prst="rect">
            <a:avLst/>
          </a:prstGeom>
          <a:noFill/>
          <a:ln/>
        </p:spPr>
        <p:txBody>
          <a:bodyPr wrap="none" lIns="0" tIns="0" rIns="0" bIns="0" rtlCol="0" anchor="t"/>
          <a:lstStyle/>
          <a:p>
            <a:pPr marL="0" indent="0" algn="l">
              <a:lnSpc>
                <a:spcPts val="290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2. Interrupts</a:t>
            </a:r>
            <a:endParaRPr lang="en-US" sz="2320" dirty="0"/>
          </a:p>
        </p:txBody>
      </p:sp>
      <p:sp>
        <p:nvSpPr>
          <p:cNvPr id="4" name="Text 1"/>
          <p:cNvSpPr/>
          <p:nvPr/>
        </p:nvSpPr>
        <p:spPr>
          <a:xfrm>
            <a:off x="7571232" y="4892040"/>
            <a:ext cx="5989320" cy="374904"/>
          </a:xfrm>
          <a:prstGeom prst="rect">
            <a:avLst/>
          </a:prstGeom>
          <a:noFill/>
          <a:ln/>
        </p:spPr>
        <p:txBody>
          <a:bodyPr wrap="none" lIns="0" tIns="0" rIns="0" bIns="0" rtlCol="0" anchor="t"/>
          <a:lstStyle/>
          <a:p>
            <a:pPr marL="0" indent="0" algn="l">
              <a:lnSpc>
                <a:spcPts val="290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4. Conclusion</a:t>
            </a:r>
            <a:endParaRPr lang="en-US" sz="2320" dirty="0"/>
          </a:p>
        </p:txBody>
      </p:sp>
      <p:sp>
        <p:nvSpPr>
          <p:cNvPr id="5" name="Text 2"/>
          <p:cNvSpPr/>
          <p:nvPr/>
        </p:nvSpPr>
        <p:spPr>
          <a:xfrm>
            <a:off x="1078992" y="4892040"/>
            <a:ext cx="5989320" cy="374904"/>
          </a:xfrm>
          <a:prstGeom prst="rect">
            <a:avLst/>
          </a:prstGeom>
          <a:noFill/>
          <a:ln/>
        </p:spPr>
        <p:txBody>
          <a:bodyPr wrap="none" lIns="0" tIns="0" rIns="0" bIns="0" rtlCol="0" anchor="t"/>
          <a:lstStyle/>
          <a:p>
            <a:pPr marL="0" indent="0" algn="l">
              <a:lnSpc>
                <a:spcPts val="290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3. Timers</a:t>
            </a:r>
            <a:endParaRPr lang="en-US" sz="2320" dirty="0"/>
          </a:p>
        </p:txBody>
      </p:sp>
      <p:sp>
        <p:nvSpPr>
          <p:cNvPr id="6" name="Text 3"/>
          <p:cNvSpPr/>
          <p:nvPr/>
        </p:nvSpPr>
        <p:spPr>
          <a:xfrm>
            <a:off x="1078992" y="4261104"/>
            <a:ext cx="5989320" cy="374904"/>
          </a:xfrm>
          <a:prstGeom prst="rect">
            <a:avLst/>
          </a:prstGeom>
          <a:noFill/>
          <a:ln/>
        </p:spPr>
        <p:txBody>
          <a:bodyPr wrap="none" lIns="0" tIns="0" rIns="0" bIns="0" rtlCol="0" anchor="t"/>
          <a:lstStyle/>
          <a:p>
            <a:pPr marL="0" indent="0" algn="l">
              <a:lnSpc>
                <a:spcPts val="2900"/>
              </a:lnSpc>
              <a:buNone/>
            </a:pPr>
            <a:r>
              <a:rPr lang="en-US" sz="2320" dirty="0">
                <a:solidFill>
                  <a:srgbClr val="FFFFFF"/>
                </a:solidFill>
                <a:latin typeface="思源黑体-思源黑体-Regular" pitchFamily="34" charset="0"/>
                <a:ea typeface="思源黑体-思源黑体-Regular" pitchFamily="34" charset="-122"/>
                <a:cs typeface="思源黑体-思源黑体-Regular" pitchFamily="34" charset="-120"/>
              </a:rPr>
              <a:t>1. Introduction</a:t>
            </a:r>
            <a:endParaRPr lang="en-US" sz="2320" dirty="0"/>
          </a:p>
        </p:txBody>
      </p:sp>
      <p:sp>
        <p:nvSpPr>
          <p:cNvPr id="7" name="Text 4"/>
          <p:cNvSpPr/>
          <p:nvPr/>
        </p:nvSpPr>
        <p:spPr>
          <a:xfrm>
            <a:off x="832104" y="2843784"/>
            <a:ext cx="12984480" cy="1024128"/>
          </a:xfrm>
          <a:prstGeom prst="rect">
            <a:avLst/>
          </a:prstGeom>
          <a:noFill/>
          <a:ln/>
        </p:spPr>
        <p:txBody>
          <a:bodyPr wrap="none" lIns="0" tIns="0" rIns="0" bIns="0" rtlCol="0" anchor="t"/>
          <a:lstStyle/>
          <a:p>
            <a:pPr marL="0" indent="0" algn="l">
              <a:lnSpc>
                <a:spcPts val="8010"/>
              </a:lnSpc>
              <a:buNone/>
            </a:pPr>
            <a:r>
              <a:rPr lang="en-US" sz="6410" dirty="0">
                <a:solidFill>
                  <a:srgbClr val="FFFFFF"/>
                </a:solidFill>
                <a:latin typeface="思源黑体-思源黑体-Regular" pitchFamily="34" charset="0"/>
                <a:ea typeface="思源黑体-思源黑体-Regular" pitchFamily="34" charset="-122"/>
                <a:cs typeface="思源黑体-思源黑体-Regular" pitchFamily="34" charset="-120"/>
              </a:rPr>
              <a:t>CONTENTS</a:t>
            </a:r>
            <a:endParaRPr lang="en-US" sz="64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2596896"/>
            <a:ext cx="8010144"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Introduction</a:t>
            </a:r>
            <a:endParaRPr lang="en-US" sz="4640" dirty="0"/>
          </a:p>
        </p:txBody>
      </p:sp>
      <p:sp>
        <p:nvSpPr>
          <p:cNvPr id="5" name="Text 1"/>
          <p:cNvSpPr/>
          <p:nvPr/>
        </p:nvSpPr>
        <p:spPr>
          <a:xfrm>
            <a:off x="1078992" y="3739896"/>
            <a:ext cx="7507224" cy="1773936"/>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The ARM microprocessor includes crucial functionalities such as interrupts and timers, which help manage real-time operations efficiently. This document provides an in-depth explanation of these concepts, their functionalities, and their applications in embedded systems.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34640"/>
          </a:xfrm>
          <a:prstGeom prst="rect">
            <a:avLst/>
          </a:prstGeom>
        </p:spPr>
      </p:pic>
      <p:sp>
        <p:nvSpPr>
          <p:cNvPr id="4" name="Text 0"/>
          <p:cNvSpPr/>
          <p:nvPr/>
        </p:nvSpPr>
        <p:spPr>
          <a:xfrm>
            <a:off x="1078992" y="4626864"/>
            <a:ext cx="12481560" cy="1069848"/>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An interrupt is a signal sent to the processor to notify it of an event requiring immediate attention. The processor temporarily halts execution, invokes an Interrupt Service Routine (ISR) to handle the event, and resumes its prior execution once the event is handled.</a:t>
            </a:r>
            <a:endParaRPr lang="en-US" sz="1850" dirty="0"/>
          </a:p>
        </p:txBody>
      </p:sp>
      <p:sp>
        <p:nvSpPr>
          <p:cNvPr id="5" name="Text 1"/>
          <p:cNvSpPr/>
          <p:nvPr/>
        </p:nvSpPr>
        <p:spPr>
          <a:xfrm>
            <a:off x="832104" y="3483864"/>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Interrupts</a:t>
            </a:r>
            <a:endParaRPr lang="en-US" sz="46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8174736"/>
          </a:xfrm>
          <a:prstGeom prst="rect">
            <a:avLst/>
          </a:prstGeom>
        </p:spPr>
      </p:pic>
      <p:pic>
        <p:nvPicPr>
          <p:cNvPr id="4" name="Image 2" descr="preencoded.png"/>
          <p:cNvPicPr>
            <a:picLocks noChangeAspect="1"/>
          </p:cNvPicPr>
          <p:nvPr/>
        </p:nvPicPr>
        <p:blipFill>
          <a:blip r:embed="rId5"/>
          <a:stretch>
            <a:fillRect/>
          </a:stretch>
        </p:blipFill>
        <p:spPr>
          <a:xfrm>
            <a:off x="6803136" y="2807208"/>
            <a:ext cx="1033272" cy="914400"/>
          </a:xfrm>
          <a:prstGeom prst="rect">
            <a:avLst/>
          </a:prstGeom>
        </p:spPr>
      </p:pic>
      <p:pic>
        <p:nvPicPr>
          <p:cNvPr id="5" name="Image 3" descr="preencoded.png"/>
          <p:cNvPicPr>
            <a:picLocks noChangeAspect="1"/>
          </p:cNvPicPr>
          <p:nvPr/>
        </p:nvPicPr>
        <p:blipFill>
          <a:blip r:embed="rId6"/>
          <a:stretch>
            <a:fillRect/>
          </a:stretch>
        </p:blipFill>
        <p:spPr>
          <a:xfrm>
            <a:off x="4142232" y="2807208"/>
            <a:ext cx="1033272" cy="914400"/>
          </a:xfrm>
          <a:prstGeom prst="rect">
            <a:avLst/>
          </a:prstGeom>
        </p:spPr>
      </p:pic>
      <p:pic>
        <p:nvPicPr>
          <p:cNvPr id="6" name="Image 4" descr="preencoded.png"/>
          <p:cNvPicPr>
            <a:picLocks noChangeAspect="1"/>
          </p:cNvPicPr>
          <p:nvPr/>
        </p:nvPicPr>
        <p:blipFill>
          <a:blip r:embed="rId7"/>
          <a:stretch>
            <a:fillRect/>
          </a:stretch>
        </p:blipFill>
        <p:spPr>
          <a:xfrm>
            <a:off x="1527048" y="2807208"/>
            <a:ext cx="914400" cy="914400"/>
          </a:xfrm>
          <a:prstGeom prst="rect">
            <a:avLst/>
          </a:prstGeom>
        </p:spPr>
      </p:pic>
      <p:pic>
        <p:nvPicPr>
          <p:cNvPr id="7" name="Image 5" descr="preencoded.png"/>
          <p:cNvPicPr>
            <a:picLocks noChangeAspect="1"/>
          </p:cNvPicPr>
          <p:nvPr/>
        </p:nvPicPr>
        <p:blipFill>
          <a:blip r:embed="rId8"/>
          <a:stretch>
            <a:fillRect/>
          </a:stretch>
        </p:blipFill>
        <p:spPr>
          <a:xfrm>
            <a:off x="12143232" y="2807208"/>
            <a:ext cx="1033272" cy="914400"/>
          </a:xfrm>
          <a:prstGeom prst="rect">
            <a:avLst/>
          </a:prstGeom>
        </p:spPr>
      </p:pic>
      <p:pic>
        <p:nvPicPr>
          <p:cNvPr id="8" name="Image 6" descr="preencoded.png"/>
          <p:cNvPicPr>
            <a:picLocks noChangeAspect="1"/>
          </p:cNvPicPr>
          <p:nvPr/>
        </p:nvPicPr>
        <p:blipFill>
          <a:blip r:embed="rId9"/>
          <a:stretch>
            <a:fillRect/>
          </a:stretch>
        </p:blipFill>
        <p:spPr>
          <a:xfrm>
            <a:off x="9582912" y="2807208"/>
            <a:ext cx="804672" cy="914400"/>
          </a:xfrm>
          <a:prstGeom prst="rect">
            <a:avLst/>
          </a:prstGeom>
        </p:spPr>
      </p:pic>
      <p:sp>
        <p:nvSpPr>
          <p:cNvPr id="9" name="Text 0"/>
          <p:cNvSpPr/>
          <p:nvPr/>
        </p:nvSpPr>
        <p:spPr>
          <a:xfrm>
            <a:off x="9079992" y="3840480"/>
            <a:ext cx="1819656" cy="1417320"/>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Active: The ISR is currently executing the interrupt.</a:t>
            </a:r>
            <a:endParaRPr lang="en-US" sz="1850" dirty="0"/>
          </a:p>
        </p:txBody>
      </p:sp>
      <p:sp>
        <p:nvSpPr>
          <p:cNvPr id="10" name="Text 1"/>
          <p:cNvSpPr/>
          <p:nvPr/>
        </p:nvSpPr>
        <p:spPr>
          <a:xfrm>
            <a:off x="1078992" y="3840480"/>
            <a:ext cx="1819656" cy="1417320"/>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Interrupts can exist in the following three states:</a:t>
            </a:r>
            <a:endParaRPr lang="en-US" sz="1850" dirty="0"/>
          </a:p>
        </p:txBody>
      </p:sp>
      <p:sp>
        <p:nvSpPr>
          <p:cNvPr id="11" name="Text 2"/>
          <p:cNvSpPr/>
          <p:nvPr/>
        </p:nvSpPr>
        <p:spPr>
          <a:xfrm>
            <a:off x="3749040" y="3840480"/>
            <a:ext cx="1819656" cy="1773936"/>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Inactive: No conditions have been met to generate an interrupt.</a:t>
            </a:r>
            <a:endParaRPr lang="en-US" sz="1850" dirty="0"/>
          </a:p>
        </p:txBody>
      </p:sp>
      <p:sp>
        <p:nvSpPr>
          <p:cNvPr id="12" name="Text 3"/>
          <p:cNvSpPr/>
          <p:nvPr/>
        </p:nvSpPr>
        <p:spPr>
          <a:xfrm>
            <a:off x="6409944" y="3840480"/>
            <a:ext cx="1819656" cy="2478024"/>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Pending: Conditions for generating the interrupt are met, but ISR has not been executed yet.</a:t>
            </a:r>
            <a:endParaRPr lang="en-US" sz="1850" dirty="0"/>
          </a:p>
        </p:txBody>
      </p:sp>
      <p:sp>
        <p:nvSpPr>
          <p:cNvPr id="13" name="Text 4"/>
          <p:cNvSpPr/>
          <p:nvPr/>
        </p:nvSpPr>
        <p:spPr>
          <a:xfrm>
            <a:off x="11750040" y="3840480"/>
            <a:ext cx="1819656" cy="1773936"/>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Once the event is handled, the interrupt state returns to inactive.</a:t>
            </a:r>
            <a:endParaRPr lang="en-US" sz="1850" dirty="0"/>
          </a:p>
        </p:txBody>
      </p:sp>
      <p:sp>
        <p:nvSpPr>
          <p:cNvPr id="14" name="Text 5"/>
          <p:cNvSpPr/>
          <p:nvPr/>
        </p:nvSpPr>
        <p:spPr>
          <a:xfrm>
            <a:off x="832104" y="1792224"/>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Interrupt States</a:t>
            </a:r>
            <a:endParaRPr lang="en-US" sz="46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8174736"/>
          </a:xfrm>
          <a:prstGeom prst="rect">
            <a:avLst/>
          </a:prstGeom>
        </p:spPr>
      </p:pic>
      <p:sp>
        <p:nvSpPr>
          <p:cNvPr id="4" name="Text 0"/>
          <p:cNvSpPr/>
          <p:nvPr/>
        </p:nvSpPr>
        <p:spPr>
          <a:xfrm>
            <a:off x="1078992" y="3291840"/>
            <a:ext cx="5989320"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The hardware implementation of interrupts involves multiple components:</a:t>
            </a:r>
            <a:endParaRPr lang="en-US" sz="1850" dirty="0"/>
          </a:p>
        </p:txBody>
      </p:sp>
      <p:sp>
        <p:nvSpPr>
          <p:cNvPr id="5" name="Text 1"/>
          <p:cNvSpPr/>
          <p:nvPr/>
        </p:nvSpPr>
        <p:spPr>
          <a:xfrm>
            <a:off x="7571232" y="4270248"/>
            <a:ext cx="5989320"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Interrupt Trigger: The hardware event that generates the interrupt via an electrical signal.</a:t>
            </a:r>
            <a:endParaRPr lang="en-US" sz="1850" dirty="0"/>
          </a:p>
        </p:txBody>
      </p:sp>
      <p:sp>
        <p:nvSpPr>
          <p:cNvPr id="6" name="Text 2"/>
          <p:cNvSpPr/>
          <p:nvPr/>
        </p:nvSpPr>
        <p:spPr>
          <a:xfrm>
            <a:off x="1078992" y="5239512"/>
            <a:ext cx="5989320"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Interrupt Vector Table (IVT): A table storing the addresses of all ISRs in memory.</a:t>
            </a:r>
            <a:endParaRPr lang="en-US" sz="1850" dirty="0"/>
          </a:p>
        </p:txBody>
      </p:sp>
      <p:sp>
        <p:nvSpPr>
          <p:cNvPr id="7" name="Text 3"/>
          <p:cNvSpPr/>
          <p:nvPr/>
        </p:nvSpPr>
        <p:spPr>
          <a:xfrm>
            <a:off x="7571232" y="5239512"/>
            <a:ext cx="5989320"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Interrupt Masking: Allows disabling of interrupts selectively to avoid conflicts.</a:t>
            </a:r>
            <a:endParaRPr lang="en-US" sz="1850" dirty="0"/>
          </a:p>
        </p:txBody>
      </p:sp>
      <p:sp>
        <p:nvSpPr>
          <p:cNvPr id="8" name="Text 4"/>
          <p:cNvSpPr/>
          <p:nvPr/>
        </p:nvSpPr>
        <p:spPr>
          <a:xfrm>
            <a:off x="832104" y="2157984"/>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Interrupt Components</a:t>
            </a:r>
            <a:endParaRPr lang="en-US" sz="4640" dirty="0"/>
          </a:p>
        </p:txBody>
      </p:sp>
      <p:sp>
        <p:nvSpPr>
          <p:cNvPr id="9" name="Text 5"/>
          <p:cNvSpPr/>
          <p:nvPr/>
        </p:nvSpPr>
        <p:spPr>
          <a:xfrm>
            <a:off x="1078992" y="4270248"/>
            <a:ext cx="5989320"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Interrupt Source: Any peripheral (ADC, Timer, GPIO, UART) that triggers an interrupt.</a:t>
            </a:r>
            <a:endParaRPr lang="en-US" sz="1850" dirty="0"/>
          </a:p>
        </p:txBody>
      </p:sp>
      <p:sp>
        <p:nvSpPr>
          <p:cNvPr id="10" name="Text 6"/>
          <p:cNvSpPr/>
          <p:nvPr/>
        </p:nvSpPr>
        <p:spPr>
          <a:xfrm>
            <a:off x="7571232" y="3291840"/>
            <a:ext cx="5989320"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Interrupt Controller: A peripheral that manages the interrupts.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8174736"/>
          </a:xfrm>
          <a:prstGeom prst="rect">
            <a:avLst/>
          </a:prstGeom>
        </p:spPr>
      </p:pic>
      <p:pic>
        <p:nvPicPr>
          <p:cNvPr id="4" name="Image 2" descr="preencoded.png"/>
          <p:cNvPicPr>
            <a:picLocks noChangeAspect="1"/>
          </p:cNvPicPr>
          <p:nvPr/>
        </p:nvPicPr>
        <p:blipFill>
          <a:blip r:embed="rId5"/>
          <a:stretch>
            <a:fillRect/>
          </a:stretch>
        </p:blipFill>
        <p:spPr>
          <a:xfrm>
            <a:off x="841248" y="4581144"/>
            <a:ext cx="6345936" cy="950976"/>
          </a:xfrm>
          <a:prstGeom prst="rect">
            <a:avLst/>
          </a:prstGeom>
        </p:spPr>
      </p:pic>
      <p:pic>
        <p:nvPicPr>
          <p:cNvPr id="5" name="Image 3" descr="preencoded.png"/>
          <p:cNvPicPr>
            <a:picLocks noChangeAspect="1"/>
          </p:cNvPicPr>
          <p:nvPr/>
        </p:nvPicPr>
        <p:blipFill>
          <a:blip r:embed="rId5"/>
          <a:stretch>
            <a:fillRect/>
          </a:stretch>
        </p:blipFill>
        <p:spPr>
          <a:xfrm>
            <a:off x="7452360" y="2514600"/>
            <a:ext cx="6345936" cy="950976"/>
          </a:xfrm>
          <a:prstGeom prst="rect">
            <a:avLst/>
          </a:prstGeom>
        </p:spPr>
      </p:pic>
      <p:pic>
        <p:nvPicPr>
          <p:cNvPr id="6" name="Image 4" descr="preencoded.png"/>
          <p:cNvPicPr>
            <a:picLocks noChangeAspect="1"/>
          </p:cNvPicPr>
          <p:nvPr/>
        </p:nvPicPr>
        <p:blipFill>
          <a:blip r:embed="rId6"/>
          <a:stretch>
            <a:fillRect/>
          </a:stretch>
        </p:blipFill>
        <p:spPr>
          <a:xfrm>
            <a:off x="7452360" y="3721608"/>
            <a:ext cx="6345936" cy="594360"/>
          </a:xfrm>
          <a:prstGeom prst="rect">
            <a:avLst/>
          </a:prstGeom>
        </p:spPr>
      </p:pic>
      <p:pic>
        <p:nvPicPr>
          <p:cNvPr id="7" name="Image 5" descr="preencoded.png"/>
          <p:cNvPicPr>
            <a:picLocks noChangeAspect="1"/>
          </p:cNvPicPr>
          <p:nvPr/>
        </p:nvPicPr>
        <p:blipFill>
          <a:blip r:embed="rId5"/>
          <a:stretch>
            <a:fillRect/>
          </a:stretch>
        </p:blipFill>
        <p:spPr>
          <a:xfrm>
            <a:off x="841248" y="2514600"/>
            <a:ext cx="6345936" cy="950976"/>
          </a:xfrm>
          <a:prstGeom prst="rect">
            <a:avLst/>
          </a:prstGeom>
        </p:spPr>
      </p:pic>
      <p:pic>
        <p:nvPicPr>
          <p:cNvPr id="8" name="Image 6" descr="preencoded.png"/>
          <p:cNvPicPr>
            <a:picLocks noChangeAspect="1"/>
          </p:cNvPicPr>
          <p:nvPr/>
        </p:nvPicPr>
        <p:blipFill>
          <a:blip r:embed="rId6"/>
          <a:stretch>
            <a:fillRect/>
          </a:stretch>
        </p:blipFill>
        <p:spPr>
          <a:xfrm>
            <a:off x="841248" y="3721608"/>
            <a:ext cx="6345936" cy="594360"/>
          </a:xfrm>
          <a:prstGeom prst="rect">
            <a:avLst/>
          </a:prstGeom>
        </p:spPr>
      </p:pic>
      <p:pic>
        <p:nvPicPr>
          <p:cNvPr id="9" name="Image 7" descr="preencoded.png"/>
          <p:cNvPicPr>
            <a:picLocks noChangeAspect="1"/>
          </p:cNvPicPr>
          <p:nvPr/>
        </p:nvPicPr>
        <p:blipFill>
          <a:blip r:embed="rId5"/>
          <a:stretch>
            <a:fillRect/>
          </a:stretch>
        </p:blipFill>
        <p:spPr>
          <a:xfrm>
            <a:off x="7452360" y="4581144"/>
            <a:ext cx="6345936" cy="950976"/>
          </a:xfrm>
          <a:prstGeom prst="rect">
            <a:avLst/>
          </a:prstGeom>
        </p:spPr>
      </p:pic>
      <p:pic>
        <p:nvPicPr>
          <p:cNvPr id="10" name="Image 8" descr="preencoded.png"/>
          <p:cNvPicPr>
            <a:picLocks noChangeAspect="1"/>
          </p:cNvPicPr>
          <p:nvPr/>
        </p:nvPicPr>
        <p:blipFill>
          <a:blip r:embed="rId7"/>
          <a:stretch>
            <a:fillRect/>
          </a:stretch>
        </p:blipFill>
        <p:spPr>
          <a:xfrm>
            <a:off x="841248" y="5788152"/>
            <a:ext cx="12957048" cy="950976"/>
          </a:xfrm>
          <a:prstGeom prst="rect">
            <a:avLst/>
          </a:prstGeom>
        </p:spPr>
      </p:pic>
      <p:sp>
        <p:nvSpPr>
          <p:cNvPr id="11" name="Text 0"/>
          <p:cNvSpPr/>
          <p:nvPr/>
        </p:nvSpPr>
        <p:spPr>
          <a:xfrm>
            <a:off x="7690104" y="4700016"/>
            <a:ext cx="5870448" cy="713232"/>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A high-priority interrupt can preempt a low-priority interrupt's execution.</a:t>
            </a:r>
            <a:endParaRPr lang="en-US" sz="1850" dirty="0"/>
          </a:p>
        </p:txBody>
      </p:sp>
      <p:sp>
        <p:nvSpPr>
          <p:cNvPr id="12" name="Text 1"/>
          <p:cNvSpPr/>
          <p:nvPr/>
        </p:nvSpPr>
        <p:spPr>
          <a:xfrm>
            <a:off x="7690104" y="3840480"/>
            <a:ext cx="5870448" cy="356616"/>
          </a:xfrm>
          <a:prstGeom prst="rect">
            <a:avLst/>
          </a:prstGeom>
          <a:noFill/>
          <a:ln/>
        </p:spPr>
        <p:txBody>
          <a:bodyPr wrap="non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Interrupts are assigned numerical priorities.</a:t>
            </a:r>
            <a:endParaRPr lang="en-US" sz="1850" dirty="0"/>
          </a:p>
        </p:txBody>
      </p:sp>
      <p:sp>
        <p:nvSpPr>
          <p:cNvPr id="13" name="Text 2"/>
          <p:cNvSpPr/>
          <p:nvPr/>
        </p:nvSpPr>
        <p:spPr>
          <a:xfrm>
            <a:off x="1078992" y="4700016"/>
            <a:ext cx="5870448" cy="713232"/>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Higher-priority interrupts are serviced before lower-priority ones.</a:t>
            </a:r>
            <a:endParaRPr lang="en-US" sz="1850" dirty="0"/>
          </a:p>
        </p:txBody>
      </p:sp>
      <p:sp>
        <p:nvSpPr>
          <p:cNvPr id="14" name="Text 3"/>
          <p:cNvSpPr/>
          <p:nvPr/>
        </p:nvSpPr>
        <p:spPr>
          <a:xfrm>
            <a:off x="1078992" y="2633472"/>
            <a:ext cx="5870448" cy="713232"/>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Interrupt controllers utilize flags to signal event occurrences:</a:t>
            </a:r>
            <a:endParaRPr lang="en-US" sz="1850" dirty="0"/>
          </a:p>
        </p:txBody>
      </p:sp>
      <p:sp>
        <p:nvSpPr>
          <p:cNvPr id="15" name="Text 4"/>
          <p:cNvSpPr/>
          <p:nvPr/>
        </p:nvSpPr>
        <p:spPr>
          <a:xfrm>
            <a:off x="1078992" y="5907024"/>
            <a:ext cx="12481560" cy="713232"/>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Nested Vector Interrupt Controller (NVIC): Manages prioritization and nesting of interrupts in ARM microcontrollers.</a:t>
            </a:r>
            <a:endParaRPr lang="en-US" sz="1850" dirty="0"/>
          </a:p>
        </p:txBody>
      </p:sp>
      <p:sp>
        <p:nvSpPr>
          <p:cNvPr id="16" name="Text 5"/>
          <p:cNvSpPr/>
          <p:nvPr/>
        </p:nvSpPr>
        <p:spPr>
          <a:xfrm>
            <a:off x="832104" y="1499616"/>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Interrupt Flags and Priorities</a:t>
            </a:r>
            <a:endParaRPr lang="en-US" sz="4640" dirty="0"/>
          </a:p>
        </p:txBody>
      </p:sp>
      <p:sp>
        <p:nvSpPr>
          <p:cNvPr id="17" name="Text 6"/>
          <p:cNvSpPr/>
          <p:nvPr/>
        </p:nvSpPr>
        <p:spPr>
          <a:xfrm>
            <a:off x="1078992" y="3840480"/>
            <a:ext cx="5870448" cy="356616"/>
          </a:xfrm>
          <a:prstGeom prst="rect">
            <a:avLst/>
          </a:prstGeom>
          <a:noFill/>
          <a:ln/>
        </p:spPr>
        <p:txBody>
          <a:bodyPr wrap="non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Priority Levels:</a:t>
            </a:r>
            <a:endParaRPr lang="en-US" sz="1850" dirty="0"/>
          </a:p>
        </p:txBody>
      </p:sp>
      <p:sp>
        <p:nvSpPr>
          <p:cNvPr id="18" name="Text 7"/>
          <p:cNvSpPr/>
          <p:nvPr/>
        </p:nvSpPr>
        <p:spPr>
          <a:xfrm>
            <a:off x="7690104" y="2633472"/>
            <a:ext cx="5870448" cy="713232"/>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Interrupt Enable Flag: Determines whether the processor acknowledges and services an interrupt.</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8174736"/>
          </a:xfrm>
          <a:prstGeom prst="rect">
            <a:avLst/>
          </a:prstGeom>
        </p:spPr>
      </p:pic>
      <p:pic>
        <p:nvPicPr>
          <p:cNvPr id="4" name="Image 2" descr="preencoded.png"/>
          <p:cNvPicPr>
            <a:picLocks noChangeAspect="1"/>
          </p:cNvPicPr>
          <p:nvPr/>
        </p:nvPicPr>
        <p:blipFill>
          <a:blip r:embed="rId5"/>
          <a:stretch>
            <a:fillRect/>
          </a:stretch>
        </p:blipFill>
        <p:spPr>
          <a:xfrm>
            <a:off x="11356848" y="4992624"/>
            <a:ext cx="813816" cy="813816"/>
          </a:xfrm>
          <a:prstGeom prst="rect">
            <a:avLst/>
          </a:prstGeom>
        </p:spPr>
      </p:pic>
      <p:pic>
        <p:nvPicPr>
          <p:cNvPr id="5" name="Image 3" descr="preencoded.png"/>
          <p:cNvPicPr>
            <a:picLocks noChangeAspect="1"/>
          </p:cNvPicPr>
          <p:nvPr/>
        </p:nvPicPr>
        <p:blipFill>
          <a:blip r:embed="rId6"/>
          <a:stretch>
            <a:fillRect/>
          </a:stretch>
        </p:blipFill>
        <p:spPr>
          <a:xfrm>
            <a:off x="11311128" y="2496312"/>
            <a:ext cx="914400" cy="813816"/>
          </a:xfrm>
          <a:prstGeom prst="rect">
            <a:avLst/>
          </a:prstGeom>
        </p:spPr>
      </p:pic>
      <p:pic>
        <p:nvPicPr>
          <p:cNvPr id="6" name="Image 4" descr="preencoded.png"/>
          <p:cNvPicPr>
            <a:picLocks noChangeAspect="1"/>
          </p:cNvPicPr>
          <p:nvPr/>
        </p:nvPicPr>
        <p:blipFill>
          <a:blip r:embed="rId7"/>
          <a:stretch>
            <a:fillRect/>
          </a:stretch>
        </p:blipFill>
        <p:spPr>
          <a:xfrm>
            <a:off x="6912864" y="4992624"/>
            <a:ext cx="813816" cy="813816"/>
          </a:xfrm>
          <a:prstGeom prst="rect">
            <a:avLst/>
          </a:prstGeom>
        </p:spPr>
      </p:pic>
      <p:pic>
        <p:nvPicPr>
          <p:cNvPr id="7" name="Image 5" descr="preencoded.png"/>
          <p:cNvPicPr>
            <a:picLocks noChangeAspect="1"/>
          </p:cNvPicPr>
          <p:nvPr/>
        </p:nvPicPr>
        <p:blipFill>
          <a:blip r:embed="rId8"/>
          <a:stretch>
            <a:fillRect/>
          </a:stretch>
        </p:blipFill>
        <p:spPr>
          <a:xfrm>
            <a:off x="2523744" y="4992624"/>
            <a:ext cx="713232" cy="813816"/>
          </a:xfrm>
          <a:prstGeom prst="rect">
            <a:avLst/>
          </a:prstGeom>
        </p:spPr>
      </p:pic>
      <p:pic>
        <p:nvPicPr>
          <p:cNvPr id="8" name="Image 6" descr="preencoded.png"/>
          <p:cNvPicPr>
            <a:picLocks noChangeAspect="1"/>
          </p:cNvPicPr>
          <p:nvPr/>
        </p:nvPicPr>
        <p:blipFill>
          <a:blip r:embed="rId9"/>
          <a:stretch>
            <a:fillRect/>
          </a:stretch>
        </p:blipFill>
        <p:spPr>
          <a:xfrm>
            <a:off x="2624328" y="2496312"/>
            <a:ext cx="512064" cy="813816"/>
          </a:xfrm>
          <a:prstGeom prst="rect">
            <a:avLst/>
          </a:prstGeom>
        </p:spPr>
      </p:pic>
      <p:pic>
        <p:nvPicPr>
          <p:cNvPr id="9" name="Image 7" descr="preencoded.png"/>
          <p:cNvPicPr>
            <a:picLocks noChangeAspect="1"/>
          </p:cNvPicPr>
          <p:nvPr/>
        </p:nvPicPr>
        <p:blipFill>
          <a:blip r:embed="rId10"/>
          <a:stretch>
            <a:fillRect/>
          </a:stretch>
        </p:blipFill>
        <p:spPr>
          <a:xfrm>
            <a:off x="6867144" y="2496312"/>
            <a:ext cx="914400" cy="813816"/>
          </a:xfrm>
          <a:prstGeom prst="rect">
            <a:avLst/>
          </a:prstGeom>
        </p:spPr>
      </p:pic>
      <p:sp>
        <p:nvSpPr>
          <p:cNvPr id="10" name="Text 0"/>
          <p:cNvSpPr/>
          <p:nvPr/>
        </p:nvSpPr>
        <p:spPr>
          <a:xfrm>
            <a:off x="9966960" y="3429000"/>
            <a:ext cx="3593592" cy="1069848"/>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The ISR corresponding to the interrupt is fetched from the Interrupt Vector Table.</a:t>
            </a:r>
            <a:endParaRPr lang="en-US" sz="1850" dirty="0"/>
          </a:p>
        </p:txBody>
      </p:sp>
      <p:sp>
        <p:nvSpPr>
          <p:cNvPr id="11" name="Text 1"/>
          <p:cNvSpPr/>
          <p:nvPr/>
        </p:nvSpPr>
        <p:spPr>
          <a:xfrm>
            <a:off x="5522976" y="3429000"/>
            <a:ext cx="3593592" cy="713232"/>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The current state of the CPU is saved.</a:t>
            </a:r>
            <a:endParaRPr lang="en-US" sz="1850" dirty="0"/>
          </a:p>
        </p:txBody>
      </p:sp>
      <p:sp>
        <p:nvSpPr>
          <p:cNvPr id="12" name="Text 2"/>
          <p:cNvSpPr/>
          <p:nvPr/>
        </p:nvSpPr>
        <p:spPr>
          <a:xfrm>
            <a:off x="9966960" y="5925312"/>
            <a:ext cx="3593592" cy="713232"/>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The program resumes from where it was interrupted.</a:t>
            </a:r>
            <a:endParaRPr lang="en-US" sz="1850" dirty="0"/>
          </a:p>
        </p:txBody>
      </p:sp>
      <p:sp>
        <p:nvSpPr>
          <p:cNvPr id="13" name="Text 3"/>
          <p:cNvSpPr/>
          <p:nvPr/>
        </p:nvSpPr>
        <p:spPr>
          <a:xfrm>
            <a:off x="832104" y="1481328"/>
            <a:ext cx="12984480"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Software Handling of Interrupts</a:t>
            </a:r>
            <a:endParaRPr lang="en-US" sz="4640" dirty="0"/>
          </a:p>
        </p:txBody>
      </p:sp>
      <p:sp>
        <p:nvSpPr>
          <p:cNvPr id="14" name="Text 4"/>
          <p:cNvSpPr/>
          <p:nvPr/>
        </p:nvSpPr>
        <p:spPr>
          <a:xfrm>
            <a:off x="1078992" y="5925312"/>
            <a:ext cx="3593592" cy="713232"/>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The ISR is executed to handle the event.</a:t>
            </a:r>
            <a:endParaRPr lang="en-US" sz="1850" dirty="0"/>
          </a:p>
        </p:txBody>
      </p:sp>
      <p:sp>
        <p:nvSpPr>
          <p:cNvPr id="15" name="Text 5"/>
          <p:cNvSpPr/>
          <p:nvPr/>
        </p:nvSpPr>
        <p:spPr>
          <a:xfrm>
            <a:off x="1078992" y="3429000"/>
            <a:ext cx="3593592" cy="713232"/>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When an interrupt occurs, the following steps are executed:</a:t>
            </a:r>
            <a:endParaRPr lang="en-US" sz="1850" dirty="0"/>
          </a:p>
        </p:txBody>
      </p:sp>
      <p:sp>
        <p:nvSpPr>
          <p:cNvPr id="16" name="Text 6"/>
          <p:cNvSpPr/>
          <p:nvPr/>
        </p:nvSpPr>
        <p:spPr>
          <a:xfrm>
            <a:off x="5522976" y="5925312"/>
            <a:ext cx="3593592" cy="713232"/>
          </a:xfrm>
          <a:prstGeom prst="rect">
            <a:avLst/>
          </a:prstGeom>
          <a:noFill/>
          <a:ln/>
        </p:spPr>
        <p:txBody>
          <a:bodyPr wrap="square" lIns="0" tIns="0" rIns="0" bIns="0" rtlCol="0" anchor="t"/>
          <a:lstStyle/>
          <a:p>
            <a:pPr marL="0" indent="0" algn="ctr">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Once execution is complete, the saved CPU state is restored.</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1078992" y="3291840"/>
            <a:ext cx="7507224"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Real-time processing: Used in critical real-time applications such as robotics and automation.</a:t>
            </a:r>
            <a:endParaRPr lang="en-US" sz="1850" dirty="0"/>
          </a:p>
        </p:txBody>
      </p:sp>
      <p:sp>
        <p:nvSpPr>
          <p:cNvPr id="5" name="Text 1"/>
          <p:cNvSpPr/>
          <p:nvPr/>
        </p:nvSpPr>
        <p:spPr>
          <a:xfrm>
            <a:off x="1078992" y="5239512"/>
            <a:ext cx="7507224"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Power-saving: Enables processors to remain in low-power mode and wake up only when an interrupt occurs.</a:t>
            </a:r>
            <a:endParaRPr lang="en-US" sz="1850" dirty="0"/>
          </a:p>
        </p:txBody>
      </p:sp>
      <p:sp>
        <p:nvSpPr>
          <p:cNvPr id="6" name="Text 2"/>
          <p:cNvSpPr/>
          <p:nvPr/>
        </p:nvSpPr>
        <p:spPr>
          <a:xfrm>
            <a:off x="832104" y="2157984"/>
            <a:ext cx="8010144" cy="740664"/>
          </a:xfrm>
          <a:prstGeom prst="rect">
            <a:avLst/>
          </a:prstGeom>
          <a:noFill/>
          <a:ln/>
        </p:spPr>
        <p:txBody>
          <a:bodyPr wrap="none" lIns="0" tIns="0" rIns="0" bIns="0" rtlCol="0" anchor="t"/>
          <a:lstStyle/>
          <a:p>
            <a:pPr marL="0" indent="0" algn="l">
              <a:lnSpc>
                <a:spcPts val="5800"/>
              </a:lnSpc>
              <a:buNone/>
            </a:pPr>
            <a:r>
              <a:rPr lang="en-US" sz="4640" dirty="0">
                <a:solidFill>
                  <a:srgbClr val="FFFFFF"/>
                </a:solidFill>
                <a:latin typeface="思源黑体-思源黑体-Regular" pitchFamily="34" charset="0"/>
                <a:ea typeface="思源黑体-思源黑体-Regular" pitchFamily="34" charset="-122"/>
                <a:cs typeface="思源黑体-思源黑体-Regular" pitchFamily="34" charset="-120"/>
              </a:rPr>
              <a:t>Applications of Interrupts</a:t>
            </a:r>
            <a:endParaRPr lang="en-US" sz="4640" dirty="0"/>
          </a:p>
        </p:txBody>
      </p:sp>
      <p:sp>
        <p:nvSpPr>
          <p:cNvPr id="7" name="Text 3"/>
          <p:cNvSpPr/>
          <p:nvPr/>
        </p:nvSpPr>
        <p:spPr>
          <a:xfrm>
            <a:off x="1078992" y="4270248"/>
            <a:ext cx="7507224" cy="713232"/>
          </a:xfrm>
          <a:prstGeom prst="rect">
            <a:avLst/>
          </a:prstGeom>
          <a:noFill/>
          <a:ln/>
        </p:spPr>
        <p:txBody>
          <a:bodyPr wrap="square" lIns="0" tIns="0" rIns="0" bIns="0" rtlCol="0" anchor="t"/>
          <a:lstStyle/>
          <a:p>
            <a:pPr marL="0" indent="0" algn="l">
              <a:lnSpc>
                <a:spcPts val="2780"/>
              </a:lnSpc>
              <a:buNone/>
            </a:pPr>
            <a:r>
              <a:rPr lang="en-US" sz="1850" dirty="0">
                <a:solidFill>
                  <a:srgbClr val="FFFFFF"/>
                </a:solidFill>
                <a:latin typeface="思源黑体-思源黑体-Regular" pitchFamily="34" charset="0"/>
                <a:ea typeface="思源黑体-思源黑体-Regular" pitchFamily="34" charset="-122"/>
                <a:cs typeface="思源黑体-思源黑体-Regular" pitchFamily="34" charset="-120"/>
              </a:rPr>
              <a:t>Event-driven execution: Improves efficiency by responding to external triggers instead of continuous polling.</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859</Words>
  <Application>Microsoft Office PowerPoint</Application>
  <PresentationFormat>Custom</PresentationFormat>
  <Paragraphs>107</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cp:revision>
  <dcterms:created xsi:type="dcterms:W3CDTF">2025-03-27T07:18:41Z</dcterms:created>
  <dcterms:modified xsi:type="dcterms:W3CDTF">2025-04-28T19:24:39Z</dcterms:modified>
</cp:coreProperties>
</file>